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8" r:id="rId19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01200" y="1280160"/>
            <a:ext cx="146304" cy="146304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98480" y="2286000"/>
            <a:ext cx="109728" cy="109728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2743200"/>
            <a:ext cx="118872" cy="118872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972800" y="3931920"/>
            <a:ext cx="164592" cy="164592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875520" y="4754880"/>
            <a:ext cx="100584" cy="100584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595360" y="4023360"/>
            <a:ext cx="146304" cy="146304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9738360" y="1417320"/>
            <a:ext cx="1005840" cy="941832"/>
          </a:xfrm>
          <a:prstGeom prst="line">
            <a:avLst/>
          </a:prstGeom>
          <a:ln w="1905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>
            <a:off x="9208008" y="1417320"/>
            <a:ext cx="438912" cy="1371600"/>
          </a:xfrm>
          <a:prstGeom prst="line">
            <a:avLst/>
          </a:prstGeom>
          <a:ln w="1905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0789920" y="2395728"/>
            <a:ext cx="228600" cy="1581911"/>
          </a:xfrm>
          <a:prstGeom prst="line">
            <a:avLst/>
          </a:prstGeom>
          <a:ln w="1905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>
            <a:off x="8668512" y="2834640"/>
            <a:ext cx="548640" cy="1252728"/>
          </a:xfrm>
          <a:prstGeom prst="line">
            <a:avLst/>
          </a:prstGeom>
          <a:ln w="1905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8732520" y="4069080"/>
            <a:ext cx="1188720" cy="731520"/>
          </a:xfrm>
          <a:prstGeom prst="line">
            <a:avLst/>
          </a:prstGeom>
          <a:ln w="1905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9921240" y="4023360"/>
            <a:ext cx="1097280" cy="777240"/>
          </a:xfrm>
          <a:prstGeom prst="line">
            <a:avLst/>
          </a:prstGeom>
          <a:ln w="1905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" y="960120"/>
            <a:ext cx="7680960" cy="219456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4200" b="1">
                <a:solidFill>
                  <a:srgbClr val="FFFFFF"/>
                </a:solidFill>
                <a:latin typeface="Aptos Display"/>
              </a:defRPr>
            </a:pPr>
            <a:r>
              <a:rPr sz="1400"/>
              <a:t>CONNECTIVV LIFELINE</a:t>
            </a:r>
          </a:p>
          <a:p>
            <a:pPr>
              <a:spcBef>
                <a:spcPts val="1400"/>
              </a:spcBef>
              <a:defRPr sz="2200">
                <a:solidFill>
                  <a:srgbClr val="DCDCDC"/>
                </a:solidFill>
                <a:latin typeface="Aptos"/>
              </a:defRPr>
            </a:pPr>
            <a:r>
              <a:rPr sz="1400"/>
              <a:t>Resilient local communications when conventional networks fail.</a:t>
            </a:r>
          </a:p>
          <a:p>
            <a:pPr>
              <a:spcBef>
                <a:spcPts val="2400"/>
              </a:spcBef>
              <a:defRPr sz="1200">
                <a:solidFill>
                  <a:srgbClr val="F47026"/>
                </a:solidFill>
                <a:latin typeface="Aptos"/>
              </a:defRPr>
            </a:pPr>
            <a:r>
              <a:rPr sz="1400"/>
              <a:t>Investor overview  |  October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166360"/>
            <a:ext cx="7040880" cy="6400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500">
                <a:solidFill>
                  <a:srgbClr val="FFFFFF"/>
                </a:solidFill>
                <a:latin typeface="Aptos"/>
              </a:defRPr>
            </a:pPr>
            <a:r>
              <a:rPr sz="1400"/>
              <a:t>A New Zealand social-enterprise opportunity in community resilience infrastructure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0292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900" b="1">
                <a:solidFill>
                  <a:srgbClr val="707070"/>
                </a:solidFill>
                <a:latin typeface="Aptos"/>
              </a:defRPr>
            </a:pPr>
            <a:r>
              <a:rPr sz="1400"/>
              <a:t>THE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9144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2900" b="1">
                <a:solidFill>
                  <a:srgbClr val="121212"/>
                </a:solidFill>
                <a:latin typeface="Aptos Display"/>
              </a:defRPr>
            </a:pPr>
            <a:r>
              <a:rPr sz="1400"/>
              <a:t>When the network goes down, the community can become disconnected.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352044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828800"/>
            <a:ext cx="64008" cy="320040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310896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DEPENDENCE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514600"/>
            <a:ext cx="3108960" cy="237744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Most everyday communication depends on cellular networks, internet backhaul and powered infrastructure.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828800"/>
            <a:ext cx="352044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828800"/>
            <a:ext cx="64008" cy="320040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0" y="2011680"/>
            <a:ext cx="310896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FAILURE MODES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514600"/>
            <a:ext cx="3108960" cy="237744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Disasters can damage infrastructure, interrupt power, create congestion or isolate communities.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1828800"/>
            <a:ext cx="352044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01000" y="1828800"/>
            <a:ext cx="64008" cy="320040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0" y="2011680"/>
            <a:ext cx="310896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THE GAP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2514600"/>
            <a:ext cx="3108960" cy="237744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People still need local information, maps, messages and a way to stay connected with those around them.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394960"/>
            <a:ext cx="10789920" cy="59436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800" b="1">
                <a:solidFill>
                  <a:srgbClr val="121212"/>
                </a:solidFill>
                <a:latin typeface="Aptos"/>
              </a:defRPr>
            </a:pPr>
            <a:r>
              <a:rPr sz="1400"/>
              <a:t>Connectivv adds a local communications layer that can operate independently of the public internet.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800">
                <a:solidFill>
                  <a:srgbClr val="969696"/>
                </a:solidFill>
                <a:latin typeface="Aptos"/>
              </a:defRPr>
            </a:pPr>
            <a:r>
              <a:rPr sz="800"/>
              <a:t>CONNECTIVV LIFELINE  |  INVESTOR OVERVIEW  | 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0292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900" b="1">
                <a:solidFill>
                  <a:srgbClr val="707070"/>
                </a:solidFill>
                <a:latin typeface="Aptos"/>
              </a:defRPr>
            </a:pPr>
            <a:r>
              <a:rPr sz="1400"/>
              <a:t>THE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9144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2900" b="1">
                <a:solidFill>
                  <a:srgbClr val="121212"/>
                </a:solidFill>
                <a:latin typeface="Aptos Display"/>
              </a:defRPr>
            </a:pPr>
            <a:r>
              <a:rPr sz="1400"/>
              <a:t>A distributed local network built for resilience.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37360"/>
            <a:ext cx="342900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737360"/>
            <a:ext cx="64008" cy="384048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920240"/>
            <a:ext cx="301752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CONNECTIVV LIFELINE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423160"/>
            <a:ext cx="3017520" cy="30175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Dedicated low-power wireless nodes designed to create a local communications network between people and places.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737360"/>
            <a:ext cx="342900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70832" y="1737360"/>
            <a:ext cx="64008" cy="384048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2" y="1920240"/>
            <a:ext cx="301752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NEIGHBOURUP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2" y="2423160"/>
            <a:ext cx="3017520" cy="30175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The local user layer: messaging, mapping, information and community services available across the local network.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5864" y="1737360"/>
            <a:ext cx="342900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5864" y="1737360"/>
            <a:ext cx="64008" cy="384048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84464" y="1920240"/>
            <a:ext cx="301752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DISTRIBUTED ARCHITECTURE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4464" y="2423160"/>
            <a:ext cx="3017520" cy="30175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Nodes communicate locally and can continue providing useful services without relying on a central internet connection.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800">
                <a:solidFill>
                  <a:srgbClr val="969696"/>
                </a:solidFill>
                <a:latin typeface="Aptos"/>
              </a:defRPr>
            </a:pPr>
            <a:r>
              <a:rPr sz="800"/>
              <a:t>CONNECTIVV LIFELINE  |  INVESTOR OVERVIEW  |  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0292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900" b="1">
                <a:solidFill>
                  <a:srgbClr val="707070"/>
                </a:solidFill>
                <a:latin typeface="Aptos"/>
              </a:defRPr>
            </a:pPr>
            <a:r>
              <a:rPr sz="1400"/>
              <a:t>HOW IT WORKS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9144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rPr sz="1400"/>
              <a:t>Local-first by design.</a:t>
            </a:r>
          </a:p>
          <a:p>
            <a:pPr>
              <a:spcBef>
                <a:spcPts val="800"/>
              </a:spcBef>
              <a:defRPr sz="1300">
                <a:solidFill>
                  <a:srgbClr val="CDCDCD"/>
                </a:solidFill>
                <a:latin typeface="Aptos"/>
              </a:defRPr>
            </a:pPr>
            <a:r>
              <a:rPr sz="1400"/>
              <a:t>The prototype architecture is being developed around distributed nodes rather than a single point of failure.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2743200"/>
            <a:ext cx="1143000" cy="1143000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3136392"/>
            <a:ext cx="11430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rPr sz="1400"/>
              <a:t>NODE</a:t>
            </a:r>
          </a:p>
        </p:txBody>
      </p:sp>
      <p:sp>
        <p:nvSpPr>
          <p:cNvPr id="8" name="Oval 7"/>
          <p:cNvSpPr/>
          <p:nvPr/>
        </p:nvSpPr>
        <p:spPr>
          <a:xfrm>
            <a:off x="3657600" y="1828800"/>
            <a:ext cx="1143000" cy="1143000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0" y="2221992"/>
            <a:ext cx="11430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rPr sz="1400"/>
              <a:t>NODE</a:t>
            </a:r>
          </a:p>
        </p:txBody>
      </p:sp>
      <p:sp>
        <p:nvSpPr>
          <p:cNvPr id="10" name="Oval 9"/>
          <p:cNvSpPr/>
          <p:nvPr/>
        </p:nvSpPr>
        <p:spPr>
          <a:xfrm>
            <a:off x="3657600" y="3840480"/>
            <a:ext cx="1143000" cy="1143000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0" y="4233672"/>
            <a:ext cx="11430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rPr sz="1400"/>
              <a:t>NODE</a:t>
            </a:r>
          </a:p>
        </p:txBody>
      </p:sp>
      <p:sp>
        <p:nvSpPr>
          <p:cNvPr id="12" name="Oval 11"/>
          <p:cNvSpPr/>
          <p:nvPr/>
        </p:nvSpPr>
        <p:spPr>
          <a:xfrm>
            <a:off x="6400800" y="2743200"/>
            <a:ext cx="1143000" cy="1143000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0" y="3136392"/>
            <a:ext cx="11430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rPr sz="1400"/>
              <a:t>NODE</a:t>
            </a:r>
          </a:p>
        </p:txBody>
      </p:sp>
      <p:sp>
        <p:nvSpPr>
          <p:cNvPr id="14" name="Oval 13"/>
          <p:cNvSpPr/>
          <p:nvPr/>
        </p:nvSpPr>
        <p:spPr>
          <a:xfrm>
            <a:off x="9144000" y="1828800"/>
            <a:ext cx="1143000" cy="1143000"/>
          </a:xfrm>
          <a:prstGeom prst="ellipse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0" y="2221992"/>
            <a:ext cx="11430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rPr sz="1400"/>
              <a:t>USER</a:t>
            </a:r>
          </a:p>
        </p:txBody>
      </p:sp>
      <p:sp>
        <p:nvSpPr>
          <p:cNvPr id="16" name="Oval 15"/>
          <p:cNvSpPr/>
          <p:nvPr/>
        </p:nvSpPr>
        <p:spPr>
          <a:xfrm>
            <a:off x="9144000" y="3840480"/>
            <a:ext cx="1143000" cy="1143000"/>
          </a:xfrm>
          <a:prstGeom prst="ellipse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0" y="4233672"/>
            <a:ext cx="11430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rPr sz="1400"/>
              <a:t>USER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1481328" y="2395728"/>
            <a:ext cx="2743200" cy="914400"/>
          </a:xfrm>
          <a:prstGeom prst="line">
            <a:avLst/>
          </a:prstGeom>
          <a:ln w="25400">
            <a:solidFill>
              <a:srgbClr val="5F5F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481328" y="3310128"/>
            <a:ext cx="2743200" cy="1097280"/>
          </a:xfrm>
          <a:prstGeom prst="line">
            <a:avLst/>
          </a:prstGeom>
          <a:ln w="25400">
            <a:solidFill>
              <a:srgbClr val="5F5F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4224528" y="2395728"/>
            <a:ext cx="2743200" cy="914400"/>
          </a:xfrm>
          <a:prstGeom prst="line">
            <a:avLst/>
          </a:prstGeom>
          <a:ln w="25400">
            <a:solidFill>
              <a:srgbClr val="5F5F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4224528" y="3310128"/>
            <a:ext cx="2743200" cy="1097280"/>
          </a:xfrm>
          <a:prstGeom prst="line">
            <a:avLst/>
          </a:prstGeom>
          <a:ln w="25400">
            <a:solidFill>
              <a:srgbClr val="5F5F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6967728" y="2395728"/>
            <a:ext cx="2743200" cy="914400"/>
          </a:xfrm>
          <a:prstGeom prst="line">
            <a:avLst/>
          </a:prstGeom>
          <a:ln w="25400">
            <a:solidFill>
              <a:srgbClr val="5F5F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6967728" y="3310128"/>
            <a:ext cx="2743200" cy="1097280"/>
          </a:xfrm>
          <a:prstGeom prst="line">
            <a:avLst/>
          </a:prstGeom>
          <a:ln w="25400">
            <a:solidFill>
              <a:srgbClr val="5F5F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4224528" y="2395728"/>
            <a:ext cx="0" cy="2011680"/>
          </a:xfrm>
          <a:prstGeom prst="line">
            <a:avLst/>
          </a:prstGeom>
          <a:ln w="25400">
            <a:solidFill>
              <a:srgbClr val="5F5F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22960" y="5166360"/>
            <a:ext cx="10789920" cy="105156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spcAft>
                <a:spcPts val="1300"/>
              </a:spcAft>
              <a:defRPr sz="1100">
                <a:solidFill>
                  <a:srgbClr val="FFFFFF"/>
                </a:solidFill>
                <a:latin typeface="Aptos"/>
              </a:defRPr>
            </a:pPr>
            <a:r>
              <a:rPr sz="1350"/>
              <a:t>Local services remain available even when internet backhaul is unavailable.</a:t>
            </a:r>
          </a:p>
          <a:p>
            <a:pPr>
              <a:spcAft>
                <a:spcPts val="1300"/>
              </a:spcAft>
              <a:defRPr sz="1100">
                <a:solidFill>
                  <a:srgbClr val="FFFFFF"/>
                </a:solidFill>
                <a:latin typeface="Aptos"/>
              </a:defRPr>
            </a:pPr>
            <a:r>
              <a:rPr sz="1350"/>
              <a:t>Additional nodes can extend coverage and provide alternate paths.</a:t>
            </a:r>
          </a:p>
          <a:p>
            <a:pPr>
              <a:spcAft>
                <a:spcPts val="1300"/>
              </a:spcAft>
              <a:defRPr sz="1100">
                <a:solidFill>
                  <a:srgbClr val="FFFFFF"/>
                </a:solidFill>
                <a:latin typeface="Aptos"/>
              </a:defRPr>
            </a:pPr>
            <a:r>
              <a:rPr sz="1350"/>
              <a:t>The production Lifeline hardware is intended to be simpler, lower-power and more rugged than the current development hardware.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800">
                <a:solidFill>
                  <a:srgbClr val="828282"/>
                </a:solidFill>
                <a:latin typeface="Aptos"/>
              </a:defRPr>
            </a:pPr>
            <a:r>
              <a:rPr sz="800"/>
              <a:t>CONNECTIVV LIFELINE  |  INVESTOR OVERVIEW  |  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0292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900" b="1">
                <a:solidFill>
                  <a:srgbClr val="707070"/>
                </a:solidFill>
                <a:latin typeface="Aptos"/>
              </a:defRPr>
            </a:pPr>
            <a:r>
              <a:rPr sz="1400"/>
              <a:t>PRODUCT STATUS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9144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2900" b="1">
                <a:solidFill>
                  <a:srgbClr val="121212"/>
                </a:solidFill>
                <a:latin typeface="Aptos Display"/>
              </a:defRPr>
            </a:pPr>
            <a:r>
              <a:rPr sz="1400"/>
              <a:t>Working prototype — moving toward a production-ready Lifeline node.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45920"/>
            <a:ext cx="530352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645920"/>
            <a:ext cx="64008" cy="429768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828800"/>
            <a:ext cx="489204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WHAT EXISTS TODAY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331720"/>
            <a:ext cx="4892040" cy="34747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• Raspberry Pi / ZimaBoard development nodes</a:t>
            </a:r>
            <a:br/>
            <a:r>
              <a:rPr sz="1400"/>
              <a:t>• Working local wireless mesh experiments</a:t>
            </a:r>
            <a:br/>
            <a:r>
              <a:rPr sz="1400"/>
              <a:t>• NeighbourUp local application and mapping</a:t>
            </a:r>
            <a:br/>
            <a:r>
              <a:rPr sz="1400"/>
              <a:t>• Distributed data / service architecture</a:t>
            </a:r>
            <a:br/>
            <a:r>
              <a:rPr sz="1400"/>
              <a:t>• Remote demonstration environment</a:t>
            </a:r>
            <a:br/>
            <a:r>
              <a:rPr sz="1400"/>
              <a:t>• Ongoing range, radio and field testing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645920"/>
            <a:ext cx="530352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645920"/>
            <a:ext cx="64008" cy="4297680"/>
          </a:xfrm>
          <a:prstGeom prst="rect">
            <a:avLst/>
          </a:prstGeom>
          <a:solidFill>
            <a:srgbClr val="367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489204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WHAT THE NEXT CAPITAL ENABLES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331720"/>
            <a:ext cx="4892040" cy="34747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• Dedicated Lifeline hardware design</a:t>
            </a:r>
            <a:br/>
            <a:r>
              <a:rPr sz="1400"/>
              <a:t>• Rugged enclosure and power system</a:t>
            </a:r>
            <a:br/>
            <a:r>
              <a:rPr sz="1400"/>
              <a:t>• Repeatable radio configuration</a:t>
            </a:r>
            <a:br/>
            <a:r>
              <a:rPr sz="1400"/>
              <a:t>• Multi-node field validation</a:t>
            </a:r>
            <a:br/>
            <a:r>
              <a:rPr sz="1400"/>
              <a:t>• Production engineering and certification work</a:t>
            </a:r>
            <a:br/>
            <a:r>
              <a:rPr sz="1400"/>
              <a:t>• Structured community / organisational pilots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053328"/>
            <a:ext cx="10698480" cy="32004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00" b="1">
                <a:solidFill>
                  <a:srgbClr val="707070"/>
                </a:solidFill>
                <a:latin typeface="Aptos"/>
              </a:defRPr>
            </a:pPr>
            <a:r>
              <a:rPr sz="1400"/>
              <a:t>Current stage: prototype / pilot development. No commercial traction is being claimed yet.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800">
                <a:solidFill>
                  <a:srgbClr val="969696"/>
                </a:solidFill>
                <a:latin typeface="Aptos"/>
              </a:defRPr>
            </a:pPr>
            <a:r>
              <a:rPr sz="800"/>
              <a:t>CONNECTIVV LIFELINE  |  INVESTOR OVERVIEW  |  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0292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900" b="1">
                <a:solidFill>
                  <a:srgbClr val="707070"/>
                </a:solidFill>
                <a:latin typeface="Aptos"/>
              </a:defRPr>
            </a:pPr>
            <a:r>
              <a:rPr sz="1400"/>
              <a:t>VALIDATION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9144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2900" b="1">
                <a:solidFill>
                  <a:srgbClr val="121212"/>
                </a:solidFill>
                <a:latin typeface="Aptos Display"/>
              </a:defRPr>
            </a:pPr>
            <a:r>
              <a:rPr sz="1400"/>
              <a:t>The concept is grounded in real-world wireless and disaster-resilience experience.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91640"/>
            <a:ext cx="342900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691640"/>
            <a:ext cx="64008" cy="420624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874520"/>
            <a:ext cx="301752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FOUNDER EXPERIENCE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377440"/>
            <a:ext cx="3017520" cy="3383279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25 years of wireless network deployment experience, including community/network projects and early mesh-network work.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691640"/>
            <a:ext cx="342900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70832" y="1691640"/>
            <a:ext cx="64008" cy="420624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2" y="1874520"/>
            <a:ext cx="301752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REAL-WORLD DRIVER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2" y="2377440"/>
            <a:ext cx="3017520" cy="3383279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The concept was shaped by the communications lessons of the Christchurch earthquakes and the need for resilient local information and contact.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5864" y="1691640"/>
            <a:ext cx="342900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5864" y="1691640"/>
            <a:ext cx="64008" cy="420624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84464" y="1874520"/>
            <a:ext cx="301752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TECHNICAL VALIDATION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4464" y="2377440"/>
            <a:ext cx="3017520" cy="3383279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Current development work has demonstrated local application access, node communication, mapping and distributed data replication; radio/range testing continues.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800">
                <a:solidFill>
                  <a:srgbClr val="969696"/>
                </a:solidFill>
                <a:latin typeface="Aptos"/>
              </a:defRPr>
            </a:pPr>
            <a:r>
              <a:rPr sz="800"/>
              <a:t>CONNECTIVV LIFELINE  |  INVESTOR OVERVIEW  |  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0292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900" b="1">
                <a:solidFill>
                  <a:srgbClr val="707070"/>
                </a:solidFill>
                <a:latin typeface="Aptos"/>
              </a:defRPr>
            </a:pPr>
            <a:r>
              <a:rPr sz="1400"/>
              <a:t>OPPORTUNITY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9144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2900" b="1">
                <a:solidFill>
                  <a:srgbClr val="121212"/>
                </a:solidFill>
                <a:latin typeface="Aptos Display"/>
              </a:defRPr>
            </a:pPr>
            <a:r>
              <a:rPr sz="1400"/>
              <a:t>One platform, multiple resilience markets.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3401568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600200"/>
            <a:ext cx="64008" cy="173736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783080"/>
            <a:ext cx="2990088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COMMUNITIES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286000"/>
            <a:ext cx="2990088" cy="914399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Local resilience hubs, neighbourhoods and community organisations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600200"/>
            <a:ext cx="3401568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70832" y="1600200"/>
            <a:ext cx="64008" cy="173736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2" y="1783080"/>
            <a:ext cx="2990088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CDEM / COUNCILS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2" y="2286000"/>
            <a:ext cx="2990088" cy="914399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Preparedness, local information and continuity during infrastructure disruption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5864" y="1600200"/>
            <a:ext cx="3401568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5864" y="1600200"/>
            <a:ext cx="64008" cy="173736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84464" y="1783080"/>
            <a:ext cx="2990088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EMERGENCY &amp; COMMUNITY SERVICES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4464" y="2286000"/>
            <a:ext cx="2990088" cy="914399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An additional local communications layer alongside official systems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657600"/>
            <a:ext cx="3401568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85800" y="3657600"/>
            <a:ext cx="64008" cy="173736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3840480"/>
            <a:ext cx="2990088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REMOTE &amp; RURAL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343400"/>
            <a:ext cx="2990088" cy="914399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Places where conventional connectivity is limited or vulnerable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70832" y="3657600"/>
            <a:ext cx="3401568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70832" y="3657600"/>
            <a:ext cx="64008" cy="173736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99432" y="3840480"/>
            <a:ext cx="2990088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BUSINESS &amp; INDUSTRY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99432" y="4343400"/>
            <a:ext cx="2990088" cy="914399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Continuity communications for sites, farms and critical local operations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55864" y="3657600"/>
            <a:ext cx="3401568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55864" y="3657600"/>
            <a:ext cx="64008" cy="173736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84464" y="3840480"/>
            <a:ext cx="2990088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EVENTS &amp; TEMPORARY DEPLOYMENTS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84464" y="4343400"/>
            <a:ext cx="2990088" cy="914399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Portable local communications where normal infrastructure is absent or overloaded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800">
                <a:solidFill>
                  <a:srgbClr val="969696"/>
                </a:solidFill>
                <a:latin typeface="Aptos"/>
              </a:defRPr>
            </a:pPr>
            <a:r>
              <a:rPr sz="800"/>
              <a:t>CONNECTIVV LIFELINE  |  INVESTOR OVERVIEW  |  08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0292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900" b="1">
                <a:solidFill>
                  <a:srgbClr val="707070"/>
                </a:solidFill>
                <a:latin typeface="Aptos"/>
              </a:defRPr>
            </a:pPr>
            <a:r>
              <a:rPr sz="1400"/>
              <a:t>BUSINESS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9144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2900" b="1">
                <a:solidFill>
                  <a:srgbClr val="121212"/>
                </a:solidFill>
                <a:latin typeface="Aptos Display"/>
              </a:defRPr>
            </a:pPr>
            <a:r>
              <a:rPr sz="1400"/>
              <a:t>Hardware creates the infrastructure; software and services create recurring value.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91640"/>
            <a:ext cx="26060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691640"/>
            <a:ext cx="64008" cy="425196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874520"/>
            <a:ext cx="219456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1  LIFELINE HARDWARE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377440"/>
            <a:ext cx="2194560" cy="34290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Sale of dedicated nodes, deployment kits and community-scale systems.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56432" y="1691640"/>
            <a:ext cx="26060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456432" y="1691640"/>
            <a:ext cx="64008" cy="425196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85031" y="1874520"/>
            <a:ext cx="219456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2  SOFTWARE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5031" y="2377440"/>
            <a:ext cx="2194560" cy="34290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NeighbourUp software packages, licences and ongoing maintenance.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27064" y="1691640"/>
            <a:ext cx="26060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27064" y="1691640"/>
            <a:ext cx="64008" cy="425196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55664" y="1874520"/>
            <a:ext cx="219456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3  DEPLOYMENT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55664" y="2377440"/>
            <a:ext cx="2194560" cy="34290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Site design, installation, configuration, training and support.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97696" y="1691640"/>
            <a:ext cx="26060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997696" y="1691640"/>
            <a:ext cx="64008" cy="4251960"/>
          </a:xfrm>
          <a:prstGeom prst="rect">
            <a:avLst/>
          </a:prstGeom>
          <a:solidFill>
            <a:srgbClr val="367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26296" y="1874520"/>
            <a:ext cx="219456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121212"/>
                </a:solidFill>
                <a:latin typeface="Aptos"/>
              </a:defRPr>
            </a:pPr>
            <a:r>
              <a:rPr sz="1400"/>
              <a:t>4  SOCIAL ACCESS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26296" y="2377440"/>
            <a:ext cx="2194560" cy="34290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Sponsored and lower-cost deployments can extend the technology to communities that may not otherwise afford it.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6080760"/>
            <a:ext cx="1069848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00" b="1">
                <a:solidFill>
                  <a:srgbClr val="707070"/>
                </a:solidFill>
                <a:latin typeface="Aptos"/>
              </a:defRPr>
            </a:pPr>
            <a:r>
              <a:rPr sz="1400"/>
              <a:t>Social-enterprise approach: commercial sustainability with a defined public-resilience purpose.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800">
                <a:solidFill>
                  <a:srgbClr val="969696"/>
                </a:solidFill>
                <a:latin typeface="Aptos"/>
              </a:defRPr>
            </a:pPr>
            <a:r>
              <a:rPr sz="800"/>
              <a:t>CONNECTIVV LIFELINE  |  INVESTOR OVERVIEW  | 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0292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900" b="1">
                <a:solidFill>
                  <a:srgbClr val="707070"/>
                </a:solidFill>
                <a:latin typeface="Aptos"/>
              </a:defRPr>
            </a:pPr>
            <a:r>
              <a:rPr sz="1400"/>
              <a:t>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9144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2900" b="1">
                <a:solidFill>
                  <a:srgbClr val="121212"/>
                </a:solidFill>
                <a:latin typeface="Aptos Display"/>
              </a:defRPr>
            </a:pPr>
            <a:r>
              <a:rPr sz="1400"/>
              <a:t>From working prototype to repeatable infrastructure product.</a:t>
            </a:r>
          </a:p>
        </p:txBody>
      </p:sp>
      <p:sp>
        <p:nvSpPr>
          <p:cNvPr id="6" name="Oval 5"/>
          <p:cNvSpPr/>
          <p:nvPr/>
        </p:nvSpPr>
        <p:spPr>
          <a:xfrm>
            <a:off x="685800" y="1828800"/>
            <a:ext cx="685800" cy="685800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2020824"/>
            <a:ext cx="685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sz="1400"/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697480"/>
            <a:ext cx="233172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700" b="1">
                <a:solidFill>
                  <a:srgbClr val="121212"/>
                </a:solidFill>
                <a:latin typeface="Aptos"/>
              </a:defRPr>
            </a:pPr>
            <a:r>
              <a:rPr sz="1400"/>
              <a:t>ENGINEER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246120"/>
            <a:ext cx="2423160" cy="16459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Finalise Lifeline hardware architecture, radio configuration, power and enclosure.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399032" y="2176272"/>
            <a:ext cx="2029968" cy="0"/>
          </a:xfrm>
          <a:prstGeom prst="line">
            <a:avLst/>
          </a:prstGeom>
          <a:ln w="19050">
            <a:solidFill>
              <a:srgbClr val="CDCD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456432" y="1828800"/>
            <a:ext cx="685800" cy="685800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56432" y="2020824"/>
            <a:ext cx="685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sz="1400"/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6432" y="2697480"/>
            <a:ext cx="233172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700" b="1">
                <a:solidFill>
                  <a:srgbClr val="121212"/>
                </a:solidFill>
                <a:latin typeface="Aptos"/>
              </a:defRPr>
            </a:pPr>
            <a:r>
              <a:rPr sz="1400"/>
              <a:t>PILOT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56432" y="3246120"/>
            <a:ext cx="2423160" cy="16459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Deploy controlled multi-node pilots with communities / resilience organisations.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169663" y="2176272"/>
            <a:ext cx="2029968" cy="0"/>
          </a:xfrm>
          <a:prstGeom prst="line">
            <a:avLst/>
          </a:prstGeom>
          <a:ln w="19050">
            <a:solidFill>
              <a:srgbClr val="CDCD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6227064" y="1828800"/>
            <a:ext cx="685800" cy="685800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27064" y="2020824"/>
            <a:ext cx="685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sz="1400"/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7064" y="2697480"/>
            <a:ext cx="233172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700" b="1">
                <a:solidFill>
                  <a:srgbClr val="121212"/>
                </a:solidFill>
                <a:latin typeface="Aptos"/>
              </a:defRPr>
            </a:pPr>
            <a:r>
              <a:rPr sz="1400"/>
              <a:t>PROVE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7064" y="3246120"/>
            <a:ext cx="2423160" cy="16459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Validate coverage, reliability, usability, deployment time and operating cost.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940296" y="2176272"/>
            <a:ext cx="2029967" cy="0"/>
          </a:xfrm>
          <a:prstGeom prst="line">
            <a:avLst/>
          </a:prstGeom>
          <a:ln w="19050">
            <a:solidFill>
              <a:srgbClr val="CDCD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8997696" y="1828800"/>
            <a:ext cx="685800" cy="685800"/>
          </a:xfrm>
          <a:prstGeom prst="ellipse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997696" y="2020824"/>
            <a:ext cx="685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sz="1400"/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97696" y="2697480"/>
            <a:ext cx="233172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700" b="1">
                <a:solidFill>
                  <a:srgbClr val="121212"/>
                </a:solidFill>
                <a:latin typeface="Aptos"/>
              </a:defRPr>
            </a:pPr>
            <a:r>
              <a:rPr sz="1400"/>
              <a:t>SCALE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97696" y="3246120"/>
            <a:ext cx="2423160" cy="16459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707070"/>
                </a:solidFill>
                <a:latin typeface="Aptos"/>
              </a:defRPr>
            </a:pPr>
            <a:r>
              <a:rPr sz="1400"/>
              <a:t>Move to repeatable manufacture, sales channels and larger deployments.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" y="5257800"/>
            <a:ext cx="10607040" cy="6858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800" b="1">
                <a:solidFill>
                  <a:srgbClr val="121212"/>
                </a:solidFill>
                <a:latin typeface="Aptos"/>
              </a:defRPr>
            </a:pPr>
            <a:r>
              <a:rPr sz="1400"/>
              <a:t>Key value inflection: demonstrate that a repeatable Lifeline deployment can provide useful local communications at predictable cost.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800">
                <a:solidFill>
                  <a:srgbClr val="969696"/>
                </a:solidFill>
                <a:latin typeface="Aptos"/>
              </a:defRPr>
            </a:pPr>
            <a:r>
              <a:rPr sz="800"/>
              <a:t>CONNECTIVV LIFELINE  |  INVESTOR OVERVIEW  | 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0292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900" b="1">
                <a:solidFill>
                  <a:srgbClr val="707070"/>
                </a:solidFill>
                <a:latin typeface="Aptos"/>
              </a:defRPr>
            </a:pPr>
            <a:r>
              <a:rPr sz="1400"/>
              <a:t>CAPITAL REQUIREMENT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9144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rPr sz="1400"/>
              <a:t>Seeking NZ$1.5m to reach pilot and production-readiness milestones.</a:t>
            </a:r>
          </a:p>
          <a:p>
            <a:pPr>
              <a:spcBef>
                <a:spcPts val="800"/>
              </a:spcBef>
              <a:defRPr sz="1300">
                <a:solidFill>
                  <a:srgbClr val="CDCDCD"/>
                </a:solidFill>
                <a:latin typeface="Aptos"/>
              </a:defRPr>
            </a:pPr>
            <a:r>
              <a:rPr sz="1400"/>
              <a:t>Working raise assumption for discussion with Snowball Effect — to be refined with a detailed financial model.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37360"/>
            <a:ext cx="5074920" cy="4206240"/>
          </a:xfrm>
          <a:prstGeom prst="roundRect">
            <a:avLst/>
          </a:prstGeom>
          <a:solidFill>
            <a:srgbClr val="262626"/>
          </a:solidFill>
          <a:ln>
            <a:solidFill>
              <a:srgbClr val="41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737360"/>
            <a:ext cx="64008" cy="4206240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920240"/>
            <a:ext cx="466344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rPr sz="1400"/>
              <a:t>USE OF CAPITAL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423160"/>
            <a:ext cx="4663440" cy="3383279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D2D2D2"/>
                </a:solidFill>
                <a:latin typeface="Aptos"/>
              </a:defRPr>
            </a:pPr>
            <a:r>
              <a:rPr sz="1400"/>
              <a:t>~35%  Hardware engineering, enclosure, power &amp; radio development</a:t>
            </a:r>
            <a:br/>
            <a:r>
              <a:rPr sz="1400"/>
              <a:t>~25%  Software, systems &amp; security development</a:t>
            </a:r>
            <a:br/>
            <a:r>
              <a:rPr sz="1400"/>
              <a:t>~20%  Field pilots, testing &amp; validation</a:t>
            </a:r>
            <a:br/>
            <a:r>
              <a:rPr sz="1400"/>
              <a:t>~10%  Manufacturing / supply-chain setup</a:t>
            </a:r>
            <a:br/>
            <a:r>
              <a:rPr sz="1400"/>
              <a:t>~10%  Commercial, regulatory &amp; operating capability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89320" y="1737360"/>
            <a:ext cx="5440680" cy="4206240"/>
          </a:xfrm>
          <a:prstGeom prst="roundRect">
            <a:avLst/>
          </a:prstGeom>
          <a:solidFill>
            <a:srgbClr val="262626"/>
          </a:solidFill>
          <a:ln>
            <a:solidFill>
              <a:srgbClr val="41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989320" y="1737360"/>
            <a:ext cx="64008" cy="4206240"/>
          </a:xfrm>
          <a:prstGeom prst="rect">
            <a:avLst/>
          </a:prstGeom>
          <a:solidFill>
            <a:srgbClr val="367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1920240"/>
            <a:ext cx="5029200" cy="4114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rPr sz="1400"/>
              <a:t>CAPITAL MILESTONE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0" y="2423160"/>
            <a:ext cx="5029200" cy="3383279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150">
                <a:solidFill>
                  <a:srgbClr val="D2D2D2"/>
                </a:solidFill>
                <a:latin typeface="Aptos"/>
              </a:defRPr>
            </a:pPr>
            <a:r>
              <a:rPr sz="1350"/>
              <a:t>The objective is not simply to fund R&amp;D.</a:t>
            </a:r>
            <a:br/>
            <a:br/>
            <a:r>
              <a:rPr sz="1350"/>
              <a:t>The raise is intended to take Connectivv from working development hardware to a repeatable Lifeline product, with validated pilots, defined unit economics and a credible pathway to scaled deployments.</a:t>
            </a:r>
            <a:br/>
            <a:br/>
            <a:r>
              <a:rPr sz="1350"/>
              <a:t>Funding structure can combine commercial investment with appropriate resilience / innovation support where available.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080760"/>
            <a:ext cx="1069848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000">
                <a:solidFill>
                  <a:srgbClr val="9B9B9B"/>
                </a:solidFill>
                <a:latin typeface="Aptos"/>
              </a:defRPr>
            </a:pPr>
            <a:r>
              <a:rPr sz="1400"/>
              <a:t>Indicative only — final raise amount and allocation to be confirmed through financial and manufacturing planning.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800">
                <a:solidFill>
                  <a:srgbClr val="828282"/>
                </a:solidFill>
                <a:latin typeface="Aptos"/>
              </a:defRPr>
            </a:pPr>
            <a:r>
              <a:rPr sz="800"/>
              <a:t>CONNECTIVV LIFELINE  |  INVESTOR OVERVIEW  |  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47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029200" cy="2743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900" b="1">
                <a:solidFill>
                  <a:srgbClr val="707070"/>
                </a:solidFill>
                <a:latin typeface="Aptos"/>
              </a:defRPr>
            </a:pPr>
            <a:r>
              <a:rPr sz="1400"/>
              <a:t>THE OPPORTUNITY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9144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2900" b="1">
                <a:solidFill>
                  <a:srgbClr val="121212"/>
                </a:solidFill>
                <a:latin typeface="Aptos Display"/>
              </a:defRPr>
            </a:pPr>
            <a:r>
              <a:rPr sz="1400"/>
              <a:t>A New Zealand-built resilience technology with a clear path from prototype to infrastructure.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00200"/>
            <a:ext cx="10607040" cy="347472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1F1F1F"/>
                </a:solidFill>
                <a:latin typeface="Aptos"/>
              </a:defRPr>
            </a:pPr>
            <a:r>
              <a:rPr sz="1350"/>
              <a:t>Connectivv addresses a specific infrastructure gap: local communications continuity when conventional networks are disrupted.</a:t>
            </a:r>
          </a:p>
          <a:p>
            <a:pPr>
              <a:spcAft>
                <a:spcPts val="1300"/>
              </a:spcAft>
              <a:defRPr sz="1700">
                <a:solidFill>
                  <a:srgbClr val="1F1F1F"/>
                </a:solidFill>
                <a:latin typeface="Aptos"/>
              </a:defRPr>
            </a:pPr>
            <a:r>
              <a:rPr sz="1350"/>
              <a:t>The underlying architecture is being developed around distributed, local-first operation rather than dependence on a single central service.</a:t>
            </a:r>
          </a:p>
          <a:p>
            <a:pPr>
              <a:spcAft>
                <a:spcPts val="1300"/>
              </a:spcAft>
              <a:defRPr sz="1700">
                <a:solidFill>
                  <a:srgbClr val="1F1F1F"/>
                </a:solidFill>
                <a:latin typeface="Aptos"/>
              </a:defRPr>
            </a:pPr>
            <a:r>
              <a:rPr sz="1350"/>
              <a:t>The commercial model combines hardware, software, deployment and recurring support.</a:t>
            </a:r>
          </a:p>
          <a:p>
            <a:pPr>
              <a:spcAft>
                <a:spcPts val="1300"/>
              </a:spcAft>
              <a:defRPr sz="1700">
                <a:solidFill>
                  <a:srgbClr val="1F1F1F"/>
                </a:solidFill>
                <a:latin typeface="Aptos"/>
              </a:defRPr>
            </a:pPr>
            <a:r>
              <a:rPr sz="1350"/>
              <a:t>The social-enterprise structure provides a mechanism to pursue commercial sustainability while widening access to resilience infrastructure.</a:t>
            </a:r>
          </a:p>
          <a:p>
            <a:pPr>
              <a:spcAft>
                <a:spcPts val="1300"/>
              </a:spcAft>
              <a:defRPr sz="1700">
                <a:solidFill>
                  <a:srgbClr val="1F1F1F"/>
                </a:solidFill>
                <a:latin typeface="Aptos"/>
              </a:defRPr>
            </a:pPr>
            <a:r>
              <a:rPr sz="1350"/>
              <a:t>The immediate funding requirement is to turn the current development platform into a repeatable, field-validated product.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5349240"/>
            <a:ext cx="10515600" cy="77724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600" b="1">
                <a:solidFill>
                  <a:srgbClr val="F47026"/>
                </a:solidFill>
                <a:latin typeface="Aptos"/>
              </a:defRPr>
            </a:pPr>
            <a:r>
              <a:rPr sz="1400"/>
              <a:t>NEXT STEP</a:t>
            </a:r>
            <a:br/>
            <a:r>
              <a:rPr sz="1400"/>
              <a:t>Discuss whether Connectivv Lifeline fits Snowball Effect’s infrastructure and capital-raising mandate.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800">
                <a:solidFill>
                  <a:srgbClr val="969696"/>
                </a:solidFill>
                <a:latin typeface="Aptos"/>
              </a:defRPr>
            </a:pPr>
            <a:r>
              <a:rPr sz="800"/>
              <a:t>CONNECTIVV LIFELINE  |  INVESTOR OVERVIEW  | 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698480" cy="182880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rPr sz="1400"/>
              <a:t>CONNECTIVV LIFELINE</a:t>
            </a:r>
          </a:p>
          <a:p>
            <a:pPr>
              <a:spcBef>
                <a:spcPts val="1000"/>
              </a:spcBef>
              <a:defRPr sz="2200">
                <a:solidFill>
                  <a:srgbClr val="D7D7D7"/>
                </a:solidFill>
                <a:latin typeface="Aptos"/>
              </a:defRPr>
            </a:pPr>
            <a:r>
              <a:rPr sz="1400"/>
              <a:t>Resilient communications for communities.</a:t>
            </a:r>
          </a:p>
          <a:p>
            <a:pPr>
              <a:spcBef>
                <a:spcPts val="2000"/>
              </a:spcBef>
              <a:defRPr sz="1300">
                <a:solidFill>
                  <a:srgbClr val="F47026"/>
                </a:solidFill>
                <a:latin typeface="Aptos"/>
              </a:defRPr>
            </a:pPr>
            <a:r>
              <a:rPr sz="1400"/>
              <a:t>New Zealand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886200"/>
            <a:ext cx="10515600" cy="10972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1800">
                <a:solidFill>
                  <a:srgbClr val="FFFFFF"/>
                </a:solidFill>
                <a:latin typeface="Aptos"/>
              </a:defRPr>
            </a:pPr>
            <a:r>
              <a:rPr sz="1400"/>
              <a:t>Prepared for initial discussion with Snowball Effect</a:t>
            </a:r>
          </a:p>
          <a:p>
            <a:pPr>
              <a:defRPr sz="1200">
                <a:solidFill>
                  <a:srgbClr val="707070"/>
                </a:solidFill>
                <a:latin typeface="Aptos"/>
              </a:defRPr>
            </a:pPr>
            <a:r>
              <a:rPr sz="1400"/>
              <a:t>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square" lIns="36576" rIns="36576" tIns="27432" bIns="27432">
            <a:spAutoFit/>
          </a:bodyPr>
          <a:lstStyle/>
          <a:p>
            <a:pPr>
              <a:defRPr sz="800">
                <a:solidFill>
                  <a:srgbClr val="828282"/>
                </a:solidFill>
                <a:latin typeface="Aptos"/>
              </a:defRPr>
            </a:pPr>
            <a:r>
              <a:rPr sz="800"/>
              <a:t>CONNECTIVV LIFELINE  |  INVESTOR OVERVIEW  | 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5029200" cy="292608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Aptos"/>
              </a:rPr>
              <a:t>SENDAI FRAMEWORK ALIGNMENT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749808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41414"/>
                </a:solidFill>
                <a:latin typeface="Aptos"/>
              </a:rPr>
              <a:t>Building practical local resilience in line with the Sendai Framework 2015–2030.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490472"/>
            <a:ext cx="10744200" cy="566928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Connectivv Lifeline is designed as resilience infrastructure: helping communities maintain local information, communication and preparedness when conventional infrastructure is disrupted.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240280"/>
            <a:ext cx="5074920" cy="34747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Aptos"/>
              </a:rPr>
              <a:t>01  UNDERSTAND RISK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679192"/>
            <a:ext cx="5074920" cy="12344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300" b="0">
                <a:solidFill>
                  <a:srgbClr val="373737"/>
                </a:solidFill>
                <a:latin typeface="Aptos"/>
              </a:rPr>
              <a:t>Local information, mapping and distributed services can help communities access relevant information when normal connectivity is unavailable.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3640" y="2240280"/>
            <a:ext cx="5074920" cy="34747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Aptos"/>
              </a:rPr>
              <a:t>02  STRENGTHEN GOVERNANCE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3640" y="2679192"/>
            <a:ext cx="5074920" cy="12344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300" b="0">
                <a:solidFill>
                  <a:srgbClr val="373737"/>
                </a:solidFill>
                <a:latin typeface="Aptos"/>
              </a:rPr>
              <a:t>A local communications layer can support communities, councils, CDEM and response organisations with a shared resilience capability.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160520"/>
            <a:ext cx="5074920" cy="34747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Aptos"/>
              </a:rPr>
              <a:t>03  INVEST FOR RESILIENCE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599431"/>
            <a:ext cx="5074920" cy="12344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300" b="0">
                <a:solidFill>
                  <a:srgbClr val="373737"/>
                </a:solidFill>
                <a:latin typeface="Aptos"/>
              </a:rPr>
              <a:t>Lifeline is intended as durable, low-power infrastructure that can be deployed before an event and remain useful during disruption.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640" y="4160520"/>
            <a:ext cx="5074920" cy="34747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Aptos"/>
              </a:rPr>
              <a:t>04  PREPARE &amp; RESPOND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3640" y="4599431"/>
            <a:ext cx="5074920" cy="12344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300" b="0">
                <a:solidFill>
                  <a:srgbClr val="373737"/>
                </a:solidFill>
                <a:latin typeface="Aptos"/>
              </a:rPr>
              <a:t>NeighbourUp can provide local messages, maps and information across the network, supporting preparedness and response when backhaul is unavailable.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5715000"/>
            <a:ext cx="10607040" cy="43891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200" b="1">
                <a:solidFill>
                  <a:srgbClr val="232323"/>
                </a:solidFill>
                <a:latin typeface="Aptos"/>
              </a:rPr>
              <a:t>Potential contribution: Sendai Target D (critical infrastructure / basic services) and Target G (access to multi-hazard early-warning and risk information).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6099048"/>
            <a:ext cx="10607040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950" b="0">
                <a:solidFill>
                  <a:srgbClr val="5A5A5A"/>
                </a:solidFill>
                <a:latin typeface="Aptos"/>
              </a:rPr>
              <a:t>Alignment is a design and impact objective — not a claim of UN endorsement, certification or compliance.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800" b="0">
                <a:solidFill>
                  <a:srgbClr val="6E6E6E"/>
                </a:solidFill>
                <a:latin typeface="Aptos"/>
              </a:rPr>
              <a:t>CONNECTIVV LIFELINE  |  INVESTOR OVERVIEW  | 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